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9"/>
  </p:notesMasterIdLst>
  <p:handoutMasterIdLst>
    <p:handoutMasterId r:id="rId10"/>
  </p:handoutMasterIdLst>
  <p:sldIdLst>
    <p:sldId id="263" r:id="rId3"/>
    <p:sldId id="265" r:id="rId4"/>
    <p:sldId id="293" r:id="rId5"/>
    <p:sldId id="298" r:id="rId6"/>
    <p:sldId id="294" r:id="rId7"/>
    <p:sldId id="29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1C5"/>
    <a:srgbClr val="65C6E9"/>
    <a:srgbClr val="DCCFE5"/>
    <a:srgbClr val="AA2126"/>
    <a:srgbClr val="DD5832"/>
    <a:srgbClr val="8C5D68"/>
    <a:srgbClr val="006EBC"/>
    <a:srgbClr val="006FBB"/>
    <a:srgbClr val="CC0066"/>
    <a:srgbClr val="FF8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6408" autoAdjust="0"/>
  </p:normalViewPr>
  <p:slideViewPr>
    <p:cSldViewPr>
      <p:cViewPr varScale="1">
        <p:scale>
          <a:sx n="101" d="100"/>
          <a:sy n="101" d="100"/>
        </p:scale>
        <p:origin x="294" y="138"/>
      </p:cViewPr>
      <p:guideLst>
        <p:guide orient="horz" pos="2128"/>
        <p:guide pos="3847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1BF1B-FB0B-4403-8A6F-667AF73035CF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E46E-40BC-42E6-9E7C-51569BA2A6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72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06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75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520" y="2130426"/>
            <a:ext cx="10362962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039" y="3886200"/>
            <a:ext cx="853392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80" y="1600201"/>
            <a:ext cx="1097264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351" y="274639"/>
            <a:ext cx="274197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79" y="274639"/>
            <a:ext cx="807825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520" y="2130426"/>
            <a:ext cx="10362962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039" y="3886200"/>
            <a:ext cx="853392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80" y="1600201"/>
            <a:ext cx="1097264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738" y="4406901"/>
            <a:ext cx="1036296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738" y="2906713"/>
            <a:ext cx="1036296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80" y="1600201"/>
            <a:ext cx="540931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416" y="1600201"/>
            <a:ext cx="541090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79" y="1535113"/>
            <a:ext cx="53870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79" y="2174875"/>
            <a:ext cx="538708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45" y="1535113"/>
            <a:ext cx="53886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45" y="2174875"/>
            <a:ext cx="538867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3050"/>
            <a:ext cx="401054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296" y="273051"/>
            <a:ext cx="68160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80" y="1435101"/>
            <a:ext cx="40105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80" y="1600201"/>
            <a:ext cx="1097264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99" y="4800600"/>
            <a:ext cx="731615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99" y="612775"/>
            <a:ext cx="731615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99" y="5367338"/>
            <a:ext cx="731615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80" y="1600201"/>
            <a:ext cx="1097264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351" y="274639"/>
            <a:ext cx="274197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79" y="274639"/>
            <a:ext cx="807825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738" y="4406901"/>
            <a:ext cx="1036296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738" y="2906713"/>
            <a:ext cx="1036296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80" y="1600201"/>
            <a:ext cx="540931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416" y="1600201"/>
            <a:ext cx="541090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79" y="1535113"/>
            <a:ext cx="53870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79" y="2174875"/>
            <a:ext cx="538708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45" y="1535113"/>
            <a:ext cx="53886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45" y="2174875"/>
            <a:ext cx="538867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3050"/>
            <a:ext cx="401054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296" y="273051"/>
            <a:ext cx="68160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80" y="1435101"/>
            <a:ext cx="40105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99" y="4800600"/>
            <a:ext cx="731615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99" y="612775"/>
            <a:ext cx="731615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99" y="5367338"/>
            <a:ext cx="731615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2023-03-17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改b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" y="-99391"/>
            <a:ext cx="12192000" cy="69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平行四边形 5">
            <a:extLst>
              <a:ext uri="{FF2B5EF4-FFF2-40B4-BE49-F238E27FC236}">
                <a16:creationId xmlns:a16="http://schemas.microsoft.com/office/drawing/2014/main" xmlns="" id="{129797E6-CF30-4995-B335-9073A8CDF6D6}"/>
              </a:ext>
            </a:extLst>
          </p:cNvPr>
          <p:cNvSpPr/>
          <p:nvPr userDrawn="1"/>
        </p:nvSpPr>
        <p:spPr>
          <a:xfrm>
            <a:off x="8688288" y="188640"/>
            <a:ext cx="3503712" cy="360040"/>
          </a:xfrm>
          <a:prstGeom prst="parallelogram">
            <a:avLst>
              <a:gd name="adj" fmla="val 129763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BE727A93-B216-4027-99E3-F18B11C8062D}"/>
              </a:ext>
            </a:extLst>
          </p:cNvPr>
          <p:cNvCxnSpPr>
            <a:cxnSpLocks/>
          </p:cNvCxnSpPr>
          <p:nvPr userDrawn="1"/>
        </p:nvCxnSpPr>
        <p:spPr>
          <a:xfrm>
            <a:off x="-96688" y="332656"/>
            <a:ext cx="8784976" cy="0"/>
          </a:xfrm>
          <a:prstGeom prst="line">
            <a:avLst/>
          </a:prstGeom>
          <a:ln w="38100" cap="rnd">
            <a:solidFill>
              <a:srgbClr val="EF11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35315E6-2EAE-4027-8664-3A526EDF3BAC}"/>
              </a:ext>
            </a:extLst>
          </p:cNvPr>
          <p:cNvSpPr txBox="1"/>
          <p:nvPr userDrawn="1"/>
        </p:nvSpPr>
        <p:spPr>
          <a:xfrm>
            <a:off x="8976320" y="188640"/>
            <a:ext cx="302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海南现代建筑工程有限公司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277A3192-EDC7-4E7A-99B5-AA6C7E8884E4}"/>
              </a:ext>
            </a:extLst>
          </p:cNvPr>
          <p:cNvCxnSpPr>
            <a:cxnSpLocks/>
          </p:cNvCxnSpPr>
          <p:nvPr userDrawn="1"/>
        </p:nvCxnSpPr>
        <p:spPr>
          <a:xfrm>
            <a:off x="3071664" y="6525344"/>
            <a:ext cx="9120336" cy="0"/>
          </a:xfrm>
          <a:prstGeom prst="line">
            <a:avLst/>
          </a:prstGeom>
          <a:ln w="38100" cap="rnd">
            <a:solidFill>
              <a:srgbClr val="EF11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平行四边形 14">
            <a:extLst>
              <a:ext uri="{FF2B5EF4-FFF2-40B4-BE49-F238E27FC236}">
                <a16:creationId xmlns:a16="http://schemas.microsoft.com/office/drawing/2014/main" xmlns="" id="{57F8EF38-61D5-4391-875A-84C61FBF2440}"/>
              </a:ext>
            </a:extLst>
          </p:cNvPr>
          <p:cNvSpPr/>
          <p:nvPr userDrawn="1"/>
        </p:nvSpPr>
        <p:spPr>
          <a:xfrm>
            <a:off x="0" y="6333894"/>
            <a:ext cx="3071664" cy="360040"/>
          </a:xfrm>
          <a:prstGeom prst="parallelogram">
            <a:avLst>
              <a:gd name="adj" fmla="val 129763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4D83ED16-086F-4D9A-BD7B-7BF07B2B31E9}"/>
              </a:ext>
            </a:extLst>
          </p:cNvPr>
          <p:cNvSpPr txBox="1"/>
          <p:nvPr userDrawn="1"/>
        </p:nvSpPr>
        <p:spPr>
          <a:xfrm>
            <a:off x="142602" y="632440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诚信 </a:t>
            </a:r>
            <a:r>
              <a:rPr lang="en-US" altLang="zh-CN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·</a:t>
            </a:r>
            <a:r>
              <a:rPr lang="zh-CN" altLang="en-US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协力 </a:t>
            </a:r>
            <a:r>
              <a:rPr lang="en-US" altLang="zh-CN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·</a:t>
            </a:r>
            <a:r>
              <a:rPr lang="zh-CN" altLang="en-US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超越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2C6E36E-B4A6-4104-A196-D78BB8437D7A}"/>
              </a:ext>
            </a:extLst>
          </p:cNvPr>
          <p:cNvSpPr/>
          <p:nvPr/>
        </p:nvSpPr>
        <p:spPr>
          <a:xfrm>
            <a:off x="4511824" y="3109006"/>
            <a:ext cx="8136904" cy="2082062"/>
          </a:xfrm>
          <a:prstGeom prst="roundRect">
            <a:avLst>
              <a:gd name="adj" fmla="val 13922"/>
            </a:avLst>
          </a:prstGeom>
          <a:solidFill>
            <a:schemeClr val="bg1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Picture 4" descr="C:\Users\user\Desktop\55c9b5ee2294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616934"/>
            <a:ext cx="3730208" cy="2736769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4458BC9-EC9C-4084-949B-B29F564A5D66}"/>
              </a:ext>
            </a:extLst>
          </p:cNvPr>
          <p:cNvSpPr/>
          <p:nvPr/>
        </p:nvSpPr>
        <p:spPr>
          <a:xfrm>
            <a:off x="4630351" y="3142105"/>
            <a:ext cx="7571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dirty="0">
                <a:ln>
                  <a:solidFill>
                    <a:srgbClr val="EF11C5"/>
                  </a:solidFill>
                </a:ln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海南现代建筑工程有限公司</a:t>
            </a:r>
            <a:endParaRPr lang="zh-CN" altLang="en-US" sz="4800" dirty="0">
              <a:ln>
                <a:solidFill>
                  <a:srgbClr val="EF11C5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36F02DD-68B9-4DFB-A462-1642ACFC39C4}"/>
              </a:ext>
            </a:extLst>
          </p:cNvPr>
          <p:cNvSpPr/>
          <p:nvPr/>
        </p:nvSpPr>
        <p:spPr>
          <a:xfrm>
            <a:off x="4935016" y="4028087"/>
            <a:ext cx="18774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dirty="0" smtClean="0">
                <a:ln>
                  <a:solidFill>
                    <a:srgbClr val="EF11C5"/>
                  </a:solidFill>
                </a:ln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简介</a:t>
            </a:r>
            <a:endParaRPr lang="zh-CN" altLang="en-US" sz="6600" dirty="0">
              <a:ln>
                <a:solidFill>
                  <a:srgbClr val="EF11C5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xmlns="" id="{0359C62B-512E-43AD-8A9C-E304704923BD}"/>
              </a:ext>
            </a:extLst>
          </p:cNvPr>
          <p:cNvSpPr/>
          <p:nvPr/>
        </p:nvSpPr>
        <p:spPr>
          <a:xfrm>
            <a:off x="335360" y="350858"/>
            <a:ext cx="2396586" cy="4230270"/>
          </a:xfrm>
          <a:custGeom>
            <a:avLst/>
            <a:gdLst>
              <a:gd name="connsiteX0" fmla="*/ 1 w 2855641"/>
              <a:gd name="connsiteY0" fmla="*/ 0 h 5040560"/>
              <a:gd name="connsiteX1" fmla="*/ 567416 w 2855641"/>
              <a:gd name="connsiteY1" fmla="*/ 0 h 5040560"/>
              <a:gd name="connsiteX2" fmla="*/ 2288225 w 2855641"/>
              <a:gd name="connsiteY2" fmla="*/ 0 h 5040560"/>
              <a:gd name="connsiteX3" fmla="*/ 2855641 w 2855641"/>
              <a:gd name="connsiteY3" fmla="*/ 0 h 5040560"/>
              <a:gd name="connsiteX4" fmla="*/ 2855641 w 2855641"/>
              <a:gd name="connsiteY4" fmla="*/ 567416 h 5040560"/>
              <a:gd name="connsiteX5" fmla="*/ 2855641 w 2855641"/>
              <a:gd name="connsiteY5" fmla="*/ 936104 h 5040560"/>
              <a:gd name="connsiteX6" fmla="*/ 2855641 w 2855641"/>
              <a:gd name="connsiteY6" fmla="*/ 4473144 h 5040560"/>
              <a:gd name="connsiteX7" fmla="*/ 2288225 w 2855641"/>
              <a:gd name="connsiteY7" fmla="*/ 5040560 h 5040560"/>
              <a:gd name="connsiteX8" fmla="*/ 567416 w 2855641"/>
              <a:gd name="connsiteY8" fmla="*/ 5040560 h 5040560"/>
              <a:gd name="connsiteX9" fmla="*/ 0 w 2855641"/>
              <a:gd name="connsiteY9" fmla="*/ 4473144 h 5040560"/>
              <a:gd name="connsiteX10" fmla="*/ 0 w 2855641"/>
              <a:gd name="connsiteY10" fmla="*/ 567416 h 5040560"/>
              <a:gd name="connsiteX11" fmla="*/ 1 w 2855641"/>
              <a:gd name="connsiteY11" fmla="*/ 567406 h 50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5641" h="5040560">
                <a:moveTo>
                  <a:pt x="1" y="0"/>
                </a:moveTo>
                <a:lnTo>
                  <a:pt x="567416" y="0"/>
                </a:lnTo>
                <a:lnTo>
                  <a:pt x="2288225" y="0"/>
                </a:lnTo>
                <a:lnTo>
                  <a:pt x="2855641" y="0"/>
                </a:lnTo>
                <a:lnTo>
                  <a:pt x="2855641" y="567416"/>
                </a:lnTo>
                <a:lnTo>
                  <a:pt x="2855641" y="936104"/>
                </a:lnTo>
                <a:lnTo>
                  <a:pt x="2855641" y="4473144"/>
                </a:lnTo>
                <a:cubicBezTo>
                  <a:pt x="2855641" y="4786519"/>
                  <a:pt x="2601600" y="5040560"/>
                  <a:pt x="2288225" y="5040560"/>
                </a:cubicBezTo>
                <a:lnTo>
                  <a:pt x="567416" y="5040560"/>
                </a:lnTo>
                <a:cubicBezTo>
                  <a:pt x="254041" y="5040560"/>
                  <a:pt x="0" y="4786519"/>
                  <a:pt x="0" y="4473144"/>
                </a:cubicBezTo>
                <a:lnTo>
                  <a:pt x="0" y="567416"/>
                </a:lnTo>
                <a:lnTo>
                  <a:pt x="1" y="567406"/>
                </a:lnTo>
                <a:close/>
              </a:path>
            </a:pathLst>
          </a:custGeom>
          <a:solidFill>
            <a:srgbClr val="EF11C5">
              <a:alpha val="47000"/>
            </a:srgbClr>
          </a:solidFill>
          <a:ln>
            <a:noFill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806201" y="1079736"/>
            <a:ext cx="492443" cy="21439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6"/>
          <p:cNvSpPr txBox="1"/>
          <p:nvPr/>
        </p:nvSpPr>
        <p:spPr>
          <a:xfrm>
            <a:off x="1232443" y="874455"/>
            <a:ext cx="2271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目</a:t>
            </a:r>
            <a:endParaRPr lang="en-US" altLang="zh-CN" sz="80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80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录</a:t>
            </a:r>
            <a:endParaRPr lang="zh-CN" altLang="en-US" sz="48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3E2BA29C-8412-4D96-8D67-EBE1C5E2F696}"/>
              </a:ext>
            </a:extLst>
          </p:cNvPr>
          <p:cNvGrpSpPr/>
          <p:nvPr/>
        </p:nvGrpSpPr>
        <p:grpSpPr>
          <a:xfrm>
            <a:off x="3863752" y="1622994"/>
            <a:ext cx="6336704" cy="797894"/>
            <a:chOff x="3892358" y="1340768"/>
            <a:chExt cx="6336704" cy="797894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5BE21A4F-A45F-48AB-80CD-3668A820026D}"/>
                </a:ext>
              </a:extLst>
            </p:cNvPr>
            <p:cNvSpPr/>
            <p:nvPr/>
          </p:nvSpPr>
          <p:spPr>
            <a:xfrm>
              <a:off x="3892358" y="1346574"/>
              <a:ext cx="6336704" cy="792088"/>
            </a:xfrm>
            <a:prstGeom prst="roundRect">
              <a:avLst>
                <a:gd name="adj" fmla="val 50000"/>
              </a:avLst>
            </a:prstGeom>
            <a:solidFill>
              <a:srgbClr val="EF11C5">
                <a:alpha val="20000"/>
              </a:srgbClr>
            </a:solidFill>
            <a:ln>
              <a:noFill/>
            </a:ln>
            <a:effectLst>
              <a:outerShdw blurRad="1270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       公司简介</a:t>
              </a: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="" id="{3053328B-CF00-4110-B07A-4CC76822D065}"/>
                </a:ext>
              </a:extLst>
            </p:cNvPr>
            <p:cNvSpPr/>
            <p:nvPr/>
          </p:nvSpPr>
          <p:spPr>
            <a:xfrm>
              <a:off x="3892358" y="1340768"/>
              <a:ext cx="792088" cy="792088"/>
            </a:xfrm>
            <a:prstGeom prst="ellipse">
              <a:avLst/>
            </a:prstGeom>
            <a:noFill/>
            <a:ln w="76200">
              <a:solidFill>
                <a:srgbClr val="EF11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F11C5"/>
                  </a:solidFill>
                </a:rPr>
                <a:t>1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2531C23A-C137-4004-8508-364E19707838}"/>
              </a:ext>
            </a:extLst>
          </p:cNvPr>
          <p:cNvGrpSpPr/>
          <p:nvPr/>
        </p:nvGrpSpPr>
        <p:grpSpPr>
          <a:xfrm>
            <a:off x="3900436" y="3116972"/>
            <a:ext cx="6366222" cy="792088"/>
            <a:chOff x="3929042" y="574336"/>
            <a:chExt cx="6366222" cy="792088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xmlns="" id="{948182BB-1206-4F7F-8E69-C3BA96803457}"/>
                </a:ext>
              </a:extLst>
            </p:cNvPr>
            <p:cNvSpPr/>
            <p:nvPr/>
          </p:nvSpPr>
          <p:spPr>
            <a:xfrm>
              <a:off x="3958560" y="574336"/>
              <a:ext cx="6336704" cy="792088"/>
            </a:xfrm>
            <a:prstGeom prst="roundRect">
              <a:avLst>
                <a:gd name="adj" fmla="val 50000"/>
              </a:avLst>
            </a:prstGeom>
            <a:solidFill>
              <a:srgbClr val="EF11C5">
                <a:alpha val="20000"/>
              </a:srgbClr>
            </a:solidFill>
            <a:ln>
              <a:noFill/>
            </a:ln>
            <a:effectLst>
              <a:outerShdw blurRad="1270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       </a:t>
              </a:r>
              <a:r>
                <a:rPr lang="zh-CN" altLang="en-US" sz="3600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公司承接的项目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C67F7C9A-C00B-4A01-954F-58860A7F4352}"/>
                </a:ext>
              </a:extLst>
            </p:cNvPr>
            <p:cNvSpPr/>
            <p:nvPr/>
          </p:nvSpPr>
          <p:spPr>
            <a:xfrm>
              <a:off x="3929042" y="574336"/>
              <a:ext cx="792088" cy="792088"/>
            </a:xfrm>
            <a:prstGeom prst="ellipse">
              <a:avLst/>
            </a:prstGeom>
            <a:noFill/>
            <a:ln w="76200">
              <a:solidFill>
                <a:srgbClr val="EF11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EF11C5"/>
                  </a:solidFill>
                </a:rPr>
                <a:t>2</a:t>
              </a:r>
              <a:endParaRPr lang="en-US" altLang="zh-CN" sz="4400" b="1" dirty="0">
                <a:solidFill>
                  <a:srgbClr val="EF11C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CE490DE7-02BE-4068-AD3E-19DAC34C173E}"/>
              </a:ext>
            </a:extLst>
          </p:cNvPr>
          <p:cNvSpPr/>
          <p:nvPr/>
        </p:nvSpPr>
        <p:spPr>
          <a:xfrm>
            <a:off x="551384" y="1690062"/>
            <a:ext cx="5760640" cy="4403234"/>
          </a:xfrm>
          <a:prstGeom prst="roundRect">
            <a:avLst>
              <a:gd name="adj" fmla="val 6260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74ED1543-55C8-4AFD-AA91-BE8B1EAE5A63}"/>
              </a:ext>
            </a:extLst>
          </p:cNvPr>
          <p:cNvSpPr/>
          <p:nvPr/>
        </p:nvSpPr>
        <p:spPr>
          <a:xfrm>
            <a:off x="551384" y="692696"/>
            <a:ext cx="11305256" cy="693957"/>
          </a:xfrm>
          <a:prstGeom prst="roundRect">
            <a:avLst>
              <a:gd name="adj" fmla="val 26025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21B85D3E-23B3-44CA-8FD3-2E2E417BFD53}"/>
              </a:ext>
            </a:extLst>
          </p:cNvPr>
          <p:cNvSpPr/>
          <p:nvPr/>
        </p:nvSpPr>
        <p:spPr>
          <a:xfrm>
            <a:off x="191344" y="332656"/>
            <a:ext cx="648072" cy="3096344"/>
          </a:xfrm>
          <a:custGeom>
            <a:avLst/>
            <a:gdLst>
              <a:gd name="connsiteX0" fmla="*/ 0 w 648072"/>
              <a:gd name="connsiteY0" fmla="*/ 0 h 3096344"/>
              <a:gd name="connsiteX1" fmla="*/ 252392 w 648072"/>
              <a:gd name="connsiteY1" fmla="*/ 0 h 3096344"/>
              <a:gd name="connsiteX2" fmla="*/ 395680 w 648072"/>
              <a:gd name="connsiteY2" fmla="*/ 0 h 3096344"/>
              <a:gd name="connsiteX3" fmla="*/ 648072 w 648072"/>
              <a:gd name="connsiteY3" fmla="*/ 0 h 3096344"/>
              <a:gd name="connsiteX4" fmla="*/ 648072 w 648072"/>
              <a:gd name="connsiteY4" fmla="*/ 252392 h 3096344"/>
              <a:gd name="connsiteX5" fmla="*/ 648072 w 648072"/>
              <a:gd name="connsiteY5" fmla="*/ 1152128 h 3096344"/>
              <a:gd name="connsiteX6" fmla="*/ 648072 w 648072"/>
              <a:gd name="connsiteY6" fmla="*/ 2843952 h 3096344"/>
              <a:gd name="connsiteX7" fmla="*/ 395680 w 648072"/>
              <a:gd name="connsiteY7" fmla="*/ 3096344 h 3096344"/>
              <a:gd name="connsiteX8" fmla="*/ 252392 w 648072"/>
              <a:gd name="connsiteY8" fmla="*/ 3096344 h 3096344"/>
              <a:gd name="connsiteX9" fmla="*/ 0 w 648072"/>
              <a:gd name="connsiteY9" fmla="*/ 2843952 h 3096344"/>
              <a:gd name="connsiteX10" fmla="*/ 0 w 648072"/>
              <a:gd name="connsiteY10" fmla="*/ 1152128 h 3096344"/>
              <a:gd name="connsiteX11" fmla="*/ 0 w 648072"/>
              <a:gd name="connsiteY11" fmla="*/ 252392 h 309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072" h="3096344">
                <a:moveTo>
                  <a:pt x="0" y="0"/>
                </a:moveTo>
                <a:lnTo>
                  <a:pt x="252392" y="0"/>
                </a:lnTo>
                <a:lnTo>
                  <a:pt x="395680" y="0"/>
                </a:lnTo>
                <a:lnTo>
                  <a:pt x="648072" y="0"/>
                </a:lnTo>
                <a:lnTo>
                  <a:pt x="648072" y="252392"/>
                </a:lnTo>
                <a:lnTo>
                  <a:pt x="648072" y="1152128"/>
                </a:lnTo>
                <a:lnTo>
                  <a:pt x="648072" y="2843952"/>
                </a:lnTo>
                <a:cubicBezTo>
                  <a:pt x="648072" y="2983344"/>
                  <a:pt x="535072" y="3096344"/>
                  <a:pt x="395680" y="3096344"/>
                </a:cubicBezTo>
                <a:lnTo>
                  <a:pt x="252392" y="3096344"/>
                </a:lnTo>
                <a:cubicBezTo>
                  <a:pt x="113000" y="3096344"/>
                  <a:pt x="0" y="2983344"/>
                  <a:pt x="0" y="2843952"/>
                </a:cubicBezTo>
                <a:lnTo>
                  <a:pt x="0" y="1152128"/>
                </a:lnTo>
                <a:lnTo>
                  <a:pt x="0" y="252392"/>
                </a:lnTo>
                <a:close/>
              </a:path>
            </a:pathLst>
          </a:custGeom>
          <a:solidFill>
            <a:srgbClr val="EF11C5">
              <a:alpha val="52000"/>
            </a:srgbClr>
          </a:solidFill>
          <a:ln>
            <a:noFill/>
          </a:ln>
          <a:effectLst>
            <a:outerShdw blurRad="127000" dist="1397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zh-CN" altLang="en-US" sz="4000" dirty="0">
                <a:latin typeface="华文行楷" panose="02010800040101010101" pitchFamily="2" charset="-122"/>
                <a:ea typeface="华文行楷" panose="02010800040101010101" pitchFamily="2" charset="-122"/>
              </a:rPr>
              <a:t>公司简介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FD0E95F-84AF-4CB7-B184-0FB111859CB0}"/>
              </a:ext>
            </a:extLst>
          </p:cNvPr>
          <p:cNvSpPr txBox="1"/>
          <p:nvPr/>
        </p:nvSpPr>
        <p:spPr>
          <a:xfrm>
            <a:off x="983432" y="863433"/>
            <a:ext cx="957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kern="100" dirty="0">
                <a:solidFill>
                  <a:srgbClr val="EF11C5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海南现代建筑工程有限公司</a:t>
            </a:r>
            <a:r>
              <a:rPr lang="zh-CN" altLang="zh-CN" sz="2400" kern="1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隶属于海南现代科技集团的子公司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F7334D8-938B-4892-9637-DA0AC0C743DF}"/>
              </a:ext>
            </a:extLst>
          </p:cNvPr>
          <p:cNvSpPr txBox="1"/>
          <p:nvPr/>
        </p:nvSpPr>
        <p:spPr>
          <a:xfrm>
            <a:off x="983432" y="1690062"/>
            <a:ext cx="51125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kern="100" dirty="0" smtClean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公司成立于</a:t>
            </a:r>
            <a:r>
              <a:rPr lang="en-US" altLang="zh-CN" sz="2800" kern="100" dirty="0" smtClean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2012</a:t>
            </a:r>
            <a:r>
              <a:rPr lang="zh-CN" altLang="en-US" sz="2800" kern="100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2800" kern="100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sz="2800" kern="100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sz="2800" kern="100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800" kern="100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日</a:t>
            </a:r>
            <a:endParaRPr lang="en-US" altLang="zh-CN" sz="2800" kern="100" dirty="0">
              <a:solidFill>
                <a:srgbClr val="EF11C5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法定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代表人为吴路，注册资本为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8000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万元人民币，统一社会信用代码为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91460000681183550R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，企业地址位于海南省海口市龙华区椰海大道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321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号现代大厦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4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楼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401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号房。公司具有建筑工程施工总承包贰级、市政公用工程施工总承包叁级、城市及道路照明工程专业承包叁级资质；建筑装修装饰工程专业承包贰级资质的建筑施工企业。</a:t>
            </a:r>
          </a:p>
          <a:p>
            <a:r>
              <a:rPr lang="zh-CN" altLang="zh-CN" sz="2400" kern="100" dirty="0" smtClean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企</a:t>
            </a:r>
            <a:r>
              <a:rPr lang="zh-CN" altLang="zh-CN" sz="2400" kern="1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业</a:t>
            </a:r>
            <a:r>
              <a:rPr lang="zh-CN" altLang="zh-CN" sz="2400" kern="100" dirty="0" smtClean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zh-CN" altLang="en-US" sz="2400" dirty="0"/>
          </a:p>
        </p:txBody>
      </p:sp>
      <p:pic>
        <p:nvPicPr>
          <p:cNvPr id="1026" name="图片 1" descr="a948d1330e5f49848ab128ebf8d7d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658363"/>
            <a:ext cx="4536504" cy="44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56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>
            <a:extLst>
              <a:ext uri="{FF2B5EF4-FFF2-40B4-BE49-F238E27FC236}">
                <a16:creationId xmlns:a16="http://schemas.microsoft.com/office/drawing/2014/main" xmlns="" id="{9200E2BF-E7AE-4B31-B0E3-FF7ED063F038}"/>
              </a:ext>
            </a:extLst>
          </p:cNvPr>
          <p:cNvSpPr/>
          <p:nvPr/>
        </p:nvSpPr>
        <p:spPr>
          <a:xfrm>
            <a:off x="579692" y="3421332"/>
            <a:ext cx="11305256" cy="2800271"/>
          </a:xfrm>
          <a:prstGeom prst="roundRect">
            <a:avLst>
              <a:gd name="adj" fmla="val 11845"/>
            </a:avLst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 sz="24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FFBEE5A2-A6EF-4C0B-9CBF-1628BF9E3C61}"/>
              </a:ext>
            </a:extLst>
          </p:cNvPr>
          <p:cNvSpPr/>
          <p:nvPr/>
        </p:nvSpPr>
        <p:spPr>
          <a:xfrm>
            <a:off x="551384" y="692696"/>
            <a:ext cx="11305256" cy="2349753"/>
          </a:xfrm>
          <a:prstGeom prst="roundRect">
            <a:avLst>
              <a:gd name="adj" fmla="val 13070"/>
            </a:avLst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61B0A292-FB91-4B8D-9144-BA55BFAD9828}"/>
              </a:ext>
            </a:extLst>
          </p:cNvPr>
          <p:cNvSpPr/>
          <p:nvPr/>
        </p:nvSpPr>
        <p:spPr>
          <a:xfrm>
            <a:off x="191344" y="332656"/>
            <a:ext cx="648072" cy="3096344"/>
          </a:xfrm>
          <a:custGeom>
            <a:avLst/>
            <a:gdLst>
              <a:gd name="connsiteX0" fmla="*/ 0 w 648072"/>
              <a:gd name="connsiteY0" fmla="*/ 0 h 3096344"/>
              <a:gd name="connsiteX1" fmla="*/ 252392 w 648072"/>
              <a:gd name="connsiteY1" fmla="*/ 0 h 3096344"/>
              <a:gd name="connsiteX2" fmla="*/ 395680 w 648072"/>
              <a:gd name="connsiteY2" fmla="*/ 0 h 3096344"/>
              <a:gd name="connsiteX3" fmla="*/ 648072 w 648072"/>
              <a:gd name="connsiteY3" fmla="*/ 0 h 3096344"/>
              <a:gd name="connsiteX4" fmla="*/ 648072 w 648072"/>
              <a:gd name="connsiteY4" fmla="*/ 252392 h 3096344"/>
              <a:gd name="connsiteX5" fmla="*/ 648072 w 648072"/>
              <a:gd name="connsiteY5" fmla="*/ 1152128 h 3096344"/>
              <a:gd name="connsiteX6" fmla="*/ 648072 w 648072"/>
              <a:gd name="connsiteY6" fmla="*/ 2843952 h 3096344"/>
              <a:gd name="connsiteX7" fmla="*/ 395680 w 648072"/>
              <a:gd name="connsiteY7" fmla="*/ 3096344 h 3096344"/>
              <a:gd name="connsiteX8" fmla="*/ 252392 w 648072"/>
              <a:gd name="connsiteY8" fmla="*/ 3096344 h 3096344"/>
              <a:gd name="connsiteX9" fmla="*/ 0 w 648072"/>
              <a:gd name="connsiteY9" fmla="*/ 2843952 h 3096344"/>
              <a:gd name="connsiteX10" fmla="*/ 0 w 648072"/>
              <a:gd name="connsiteY10" fmla="*/ 1152128 h 3096344"/>
              <a:gd name="connsiteX11" fmla="*/ 0 w 648072"/>
              <a:gd name="connsiteY11" fmla="*/ 252392 h 309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072" h="3096344">
                <a:moveTo>
                  <a:pt x="0" y="0"/>
                </a:moveTo>
                <a:lnTo>
                  <a:pt x="252392" y="0"/>
                </a:lnTo>
                <a:lnTo>
                  <a:pt x="395680" y="0"/>
                </a:lnTo>
                <a:lnTo>
                  <a:pt x="648072" y="0"/>
                </a:lnTo>
                <a:lnTo>
                  <a:pt x="648072" y="252392"/>
                </a:lnTo>
                <a:lnTo>
                  <a:pt x="648072" y="1152128"/>
                </a:lnTo>
                <a:lnTo>
                  <a:pt x="648072" y="2843952"/>
                </a:lnTo>
                <a:cubicBezTo>
                  <a:pt x="648072" y="2983344"/>
                  <a:pt x="535072" y="3096344"/>
                  <a:pt x="395680" y="3096344"/>
                </a:cubicBezTo>
                <a:lnTo>
                  <a:pt x="252392" y="3096344"/>
                </a:lnTo>
                <a:cubicBezTo>
                  <a:pt x="113000" y="3096344"/>
                  <a:pt x="0" y="2983344"/>
                  <a:pt x="0" y="2843952"/>
                </a:cubicBezTo>
                <a:lnTo>
                  <a:pt x="0" y="1152128"/>
                </a:lnTo>
                <a:lnTo>
                  <a:pt x="0" y="252392"/>
                </a:lnTo>
                <a:close/>
              </a:path>
            </a:pathLst>
          </a:custGeom>
          <a:solidFill>
            <a:srgbClr val="EF11C5">
              <a:alpha val="52000"/>
            </a:srgbClr>
          </a:solidFill>
          <a:ln>
            <a:noFill/>
          </a:ln>
          <a:effectLst>
            <a:outerShdw blurRad="127000" dist="1397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zh-CN" altLang="en-US" sz="4000" dirty="0">
                <a:latin typeface="华文行楷" panose="02010800040101010101" pitchFamily="2" charset="-122"/>
                <a:ea typeface="华文行楷" panose="02010800040101010101" pitchFamily="2" charset="-122"/>
              </a:rPr>
              <a:t>公司简介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F276AFA-B879-4B47-92D3-0A1B34EAA539}"/>
              </a:ext>
            </a:extLst>
          </p:cNvPr>
          <p:cNvSpPr txBox="1"/>
          <p:nvPr/>
        </p:nvSpPr>
        <p:spPr>
          <a:xfrm>
            <a:off x="1775520" y="1243151"/>
            <a:ext cx="7458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200" kern="1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公司拥有</a:t>
            </a:r>
            <a:r>
              <a:rPr lang="en-US" altLang="zh-CN" sz="2200" kern="1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60</a:t>
            </a:r>
            <a:r>
              <a:rPr lang="zh-CN" altLang="zh-CN" sz="2200" kern="1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多名高、中、初级职称人员</a:t>
            </a:r>
            <a:endParaRPr lang="en-US" altLang="zh-CN" sz="2200" kern="100" dirty="0"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2200" kern="1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配置合理梯队的施工技术和管理技术人才队伍</a:t>
            </a:r>
            <a:endParaRPr lang="en-US" altLang="zh-CN" sz="2200" kern="100" dirty="0"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2200" kern="1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拥有</a:t>
            </a:r>
            <a:r>
              <a:rPr lang="en-US" altLang="zh-CN" sz="2200" kern="1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20</a:t>
            </a:r>
            <a:r>
              <a:rPr lang="zh-CN" altLang="zh-CN" sz="2200" kern="1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多名一级、二级建造师的项目经理团队</a:t>
            </a:r>
            <a:endParaRPr lang="en-US" altLang="zh-CN" sz="2200" kern="100" dirty="0"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2200" kern="1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拥有作业工人</a:t>
            </a:r>
            <a:r>
              <a:rPr lang="en-US" altLang="zh-CN" sz="2200" kern="1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1500</a:t>
            </a:r>
            <a:r>
              <a:rPr lang="zh-CN" altLang="zh-CN" sz="2200" kern="1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多人</a:t>
            </a:r>
            <a:endParaRPr lang="en-US" altLang="zh-CN" sz="2200" kern="100" dirty="0"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15EA087-3159-464B-9C0B-8036458CA6A5}"/>
              </a:ext>
            </a:extLst>
          </p:cNvPr>
          <p:cNvSpPr txBox="1"/>
          <p:nvPr/>
        </p:nvSpPr>
        <p:spPr>
          <a:xfrm>
            <a:off x="1199456" y="753784"/>
            <a:ext cx="1216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kern="100" dirty="0">
                <a:solidFill>
                  <a:srgbClr val="EF11C5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目前</a:t>
            </a:r>
            <a:endParaRPr lang="en-US" altLang="zh-CN" sz="3000" kern="100" dirty="0">
              <a:solidFill>
                <a:srgbClr val="EF11C5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E4F30B7-8588-4A36-BAC0-6F0D8DC0636E}"/>
              </a:ext>
            </a:extLst>
          </p:cNvPr>
          <p:cNvSpPr txBox="1"/>
          <p:nvPr/>
        </p:nvSpPr>
        <p:spPr>
          <a:xfrm>
            <a:off x="5807968" y="261382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kern="100" dirty="0">
                <a:solidFill>
                  <a:srgbClr val="EF11C5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是一个“专业、高效、团结”的青年团队</a:t>
            </a:r>
            <a:endParaRPr lang="zh-CN" altLang="en-US" sz="2400" dirty="0">
              <a:solidFill>
                <a:srgbClr val="EF11C5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B388AABE-4D41-4031-BD93-E7330DF5D445}"/>
              </a:ext>
            </a:extLst>
          </p:cNvPr>
          <p:cNvSpPr txBox="1"/>
          <p:nvPr/>
        </p:nvSpPr>
        <p:spPr>
          <a:xfrm>
            <a:off x="1224204" y="3471798"/>
            <a:ext cx="372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kern="100" dirty="0" smtClean="0">
                <a:solidFill>
                  <a:srgbClr val="EF11C5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经营范围</a:t>
            </a:r>
            <a:r>
              <a:rPr lang="zh-CN" altLang="en-US" sz="2800" kern="100" dirty="0" smtClean="0">
                <a:solidFill>
                  <a:srgbClr val="EF11C5"/>
                </a:solidFill>
                <a:effectLst/>
                <a:latin typeface="+mn-ea"/>
              </a:rPr>
              <a:t>：</a:t>
            </a:r>
            <a:endParaRPr lang="en-US" altLang="zh-CN" sz="2800" kern="100" dirty="0">
              <a:solidFill>
                <a:srgbClr val="EF11C5"/>
              </a:solidFill>
              <a:effectLst/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9F276AFA-B879-4B47-92D3-0A1B34EAA539}"/>
              </a:ext>
            </a:extLst>
          </p:cNvPr>
          <p:cNvSpPr txBox="1"/>
          <p:nvPr/>
        </p:nvSpPr>
        <p:spPr>
          <a:xfrm>
            <a:off x="1720954" y="3995018"/>
            <a:ext cx="7224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房屋建筑工程施工总承包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市政公用工程施工总承包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建筑装修装饰工程专业总承包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城市及照明工程专业总承包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承包中型工业建设项目的设备、电器、仪表及生产装置的安装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室内外装饰装修工程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建材、五金工具、家具的销售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建筑机械的销售及安装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仓储服务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(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危险品除外</a:t>
            </a:r>
            <a:r>
              <a: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)</a:t>
            </a:r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38525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7BB87DC5-D026-4F74-B12F-DB1CCB9F5255}"/>
              </a:ext>
            </a:extLst>
          </p:cNvPr>
          <p:cNvSpPr/>
          <p:nvPr/>
        </p:nvSpPr>
        <p:spPr>
          <a:xfrm>
            <a:off x="551384" y="692696"/>
            <a:ext cx="11305256" cy="2736304"/>
          </a:xfrm>
          <a:prstGeom prst="roundRect">
            <a:avLst>
              <a:gd name="adj" fmla="val 13070"/>
            </a:avLst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CAD7AFA-D2F2-4D95-A722-B6D56F74E127}"/>
              </a:ext>
            </a:extLst>
          </p:cNvPr>
          <p:cNvSpPr txBox="1"/>
          <p:nvPr/>
        </p:nvSpPr>
        <p:spPr>
          <a:xfrm>
            <a:off x="648072" y="1064567"/>
            <a:ext cx="110810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kern="100" dirty="0">
                <a:solidFill>
                  <a:srgbClr val="EF11C5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现代建筑</a:t>
            </a:r>
            <a:r>
              <a:rPr lang="zh-CN" altLang="zh-CN" sz="2400" kern="100" dirty="0" smtClean="0">
                <a:solidFill>
                  <a:srgbClr val="EF11C5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始终</a:t>
            </a:r>
            <a:r>
              <a:rPr lang="zh-CN" altLang="en-US" sz="2400" kern="100" dirty="0" smtClean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遵循“安全第一，质量第一、信誉第一、效益为本</a:t>
            </a:r>
            <a:r>
              <a:rPr lang="zh-CN" altLang="zh-CN" sz="2400" kern="100" dirty="0" smtClean="0">
                <a:solidFill>
                  <a:srgbClr val="EF11C5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”的</a:t>
            </a:r>
            <a:r>
              <a:rPr lang="zh-CN" altLang="en-US" sz="2400" kern="100" dirty="0" smtClean="0">
                <a:solidFill>
                  <a:srgbClr val="EF11C5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经营宗旨</a:t>
            </a:r>
            <a:r>
              <a:rPr lang="zh-CN" altLang="zh-CN" sz="2400" kern="100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以“树企业形象，创优质工程”发展之本，精心打造建筑行业品牌</a:t>
            </a:r>
            <a:r>
              <a:rPr lang="zh-CN" altLang="zh-CN" sz="2400" kern="100" dirty="0" smtClean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。企业</a:t>
            </a:r>
            <a:r>
              <a:rPr lang="zh-CN" altLang="zh-CN" sz="2400" kern="100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核心价值观：成就客户、成长员工、回馈社会、回报股东。</a:t>
            </a:r>
          </a:p>
          <a:p>
            <a:r>
              <a:rPr lang="zh-CN" altLang="zh-CN" sz="2400" kern="100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企业精神：中国梦，实现伟大民族复兴！鲁郓梦，夯实祖国建设基础！</a:t>
            </a:r>
          </a:p>
          <a:p>
            <a:r>
              <a:rPr lang="zh-CN" altLang="zh-CN" sz="2400" kern="100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员工核心价值观：忠诚、敬业、积极、主动、负责、高效、合作、担当、沟通、进步、节约、感恩。</a:t>
            </a:r>
          </a:p>
          <a:p>
            <a:pPr indent="355600" algn="l"/>
            <a:endParaRPr lang="zh-CN" altLang="zh-CN" sz="2800" kern="100" dirty="0">
              <a:solidFill>
                <a:srgbClr val="EF11C5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61B0A292-FB91-4B8D-9144-BA55BFAD9828}"/>
              </a:ext>
            </a:extLst>
          </p:cNvPr>
          <p:cNvSpPr/>
          <p:nvPr/>
        </p:nvSpPr>
        <p:spPr>
          <a:xfrm>
            <a:off x="0" y="302811"/>
            <a:ext cx="648072" cy="3096344"/>
          </a:xfrm>
          <a:custGeom>
            <a:avLst/>
            <a:gdLst>
              <a:gd name="connsiteX0" fmla="*/ 0 w 648072"/>
              <a:gd name="connsiteY0" fmla="*/ 0 h 3096344"/>
              <a:gd name="connsiteX1" fmla="*/ 252392 w 648072"/>
              <a:gd name="connsiteY1" fmla="*/ 0 h 3096344"/>
              <a:gd name="connsiteX2" fmla="*/ 395680 w 648072"/>
              <a:gd name="connsiteY2" fmla="*/ 0 h 3096344"/>
              <a:gd name="connsiteX3" fmla="*/ 648072 w 648072"/>
              <a:gd name="connsiteY3" fmla="*/ 0 h 3096344"/>
              <a:gd name="connsiteX4" fmla="*/ 648072 w 648072"/>
              <a:gd name="connsiteY4" fmla="*/ 252392 h 3096344"/>
              <a:gd name="connsiteX5" fmla="*/ 648072 w 648072"/>
              <a:gd name="connsiteY5" fmla="*/ 1152128 h 3096344"/>
              <a:gd name="connsiteX6" fmla="*/ 648072 w 648072"/>
              <a:gd name="connsiteY6" fmla="*/ 2843952 h 3096344"/>
              <a:gd name="connsiteX7" fmla="*/ 395680 w 648072"/>
              <a:gd name="connsiteY7" fmla="*/ 3096344 h 3096344"/>
              <a:gd name="connsiteX8" fmla="*/ 252392 w 648072"/>
              <a:gd name="connsiteY8" fmla="*/ 3096344 h 3096344"/>
              <a:gd name="connsiteX9" fmla="*/ 0 w 648072"/>
              <a:gd name="connsiteY9" fmla="*/ 2843952 h 3096344"/>
              <a:gd name="connsiteX10" fmla="*/ 0 w 648072"/>
              <a:gd name="connsiteY10" fmla="*/ 1152128 h 3096344"/>
              <a:gd name="connsiteX11" fmla="*/ 0 w 648072"/>
              <a:gd name="connsiteY11" fmla="*/ 252392 h 309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072" h="3096344">
                <a:moveTo>
                  <a:pt x="0" y="0"/>
                </a:moveTo>
                <a:lnTo>
                  <a:pt x="252392" y="0"/>
                </a:lnTo>
                <a:lnTo>
                  <a:pt x="395680" y="0"/>
                </a:lnTo>
                <a:lnTo>
                  <a:pt x="648072" y="0"/>
                </a:lnTo>
                <a:lnTo>
                  <a:pt x="648072" y="252392"/>
                </a:lnTo>
                <a:lnTo>
                  <a:pt x="648072" y="1152128"/>
                </a:lnTo>
                <a:lnTo>
                  <a:pt x="648072" y="2843952"/>
                </a:lnTo>
                <a:cubicBezTo>
                  <a:pt x="648072" y="2983344"/>
                  <a:pt x="535072" y="3096344"/>
                  <a:pt x="395680" y="3096344"/>
                </a:cubicBezTo>
                <a:lnTo>
                  <a:pt x="252392" y="3096344"/>
                </a:lnTo>
                <a:cubicBezTo>
                  <a:pt x="113000" y="3096344"/>
                  <a:pt x="0" y="2983344"/>
                  <a:pt x="0" y="2843952"/>
                </a:cubicBezTo>
                <a:lnTo>
                  <a:pt x="0" y="1152128"/>
                </a:lnTo>
                <a:lnTo>
                  <a:pt x="0" y="252392"/>
                </a:lnTo>
                <a:close/>
              </a:path>
            </a:pathLst>
          </a:custGeom>
          <a:solidFill>
            <a:srgbClr val="EF11C5">
              <a:alpha val="52000"/>
            </a:srgbClr>
          </a:solidFill>
          <a:ln>
            <a:noFill/>
          </a:ln>
          <a:effectLst>
            <a:outerShdw blurRad="127000" dist="1397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zh-CN" altLang="en-US" sz="4000" dirty="0">
                <a:latin typeface="华文行楷" panose="02010800040101010101" pitchFamily="2" charset="-122"/>
                <a:ea typeface="华文行楷" panose="02010800040101010101" pitchFamily="2" charset="-122"/>
              </a:rPr>
              <a:t>公司简介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5EE4940-06E6-4EC5-88BC-23CE44DAF0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6" b="27425"/>
          <a:stretch/>
        </p:blipFill>
        <p:spPr>
          <a:xfrm>
            <a:off x="479376" y="3580681"/>
            <a:ext cx="11249770" cy="2440607"/>
          </a:xfrm>
          <a:prstGeom prst="roundRect">
            <a:avLst>
              <a:gd name="adj" fmla="val 17135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6260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74ED1543-55C8-4AFD-AA91-BE8B1EAE5A63}"/>
              </a:ext>
            </a:extLst>
          </p:cNvPr>
          <p:cNvSpPr/>
          <p:nvPr/>
        </p:nvSpPr>
        <p:spPr>
          <a:xfrm>
            <a:off x="551384" y="692696"/>
            <a:ext cx="6264696" cy="5400600"/>
          </a:xfrm>
          <a:prstGeom prst="roundRect">
            <a:avLst>
              <a:gd name="adj" fmla="val 6260"/>
            </a:avLst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5E281EC-8554-4654-AB69-E95FD0817D76}"/>
              </a:ext>
            </a:extLst>
          </p:cNvPr>
          <p:cNvSpPr txBox="1"/>
          <p:nvPr/>
        </p:nvSpPr>
        <p:spPr>
          <a:xfrm>
            <a:off x="281354" y="1210320"/>
            <a:ext cx="68767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zh-CN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文</a:t>
            </a:r>
            <a:r>
              <a:rPr lang="zh-CN" altLang="zh-CN" sz="2000" kern="100" dirty="0">
                <a:latin typeface="华文行楷" panose="02010800040101010101" pitchFamily="2" charset="-122"/>
                <a:ea typeface="华文行楷" panose="02010800040101010101" pitchFamily="2" charset="-122"/>
              </a:rPr>
              <a:t>昌现代商贸物流</a:t>
            </a:r>
            <a:r>
              <a:rPr lang="zh-CN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园</a:t>
            </a:r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一期工程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4</a:t>
            </a:r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标段   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40051.74 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baseline="30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355600"/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海口现代美居项目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A</a:t>
            </a:r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区   </a:t>
            </a:r>
            <a:r>
              <a:rPr lang="en-US" altLang="zh-CN" sz="2000" kern="100" dirty="0">
                <a:latin typeface="华文行楷" panose="02010800040101010101" pitchFamily="2" charset="-122"/>
                <a:ea typeface="华文行楷" panose="02010800040101010101" pitchFamily="2" charset="-122"/>
              </a:rPr>
              <a:t>190297.80m</a:t>
            </a:r>
            <a:r>
              <a:rPr lang="en-US" altLang="zh-CN" sz="2000" kern="100" baseline="30000" dirty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</a:p>
          <a:p>
            <a:pPr indent="355600"/>
            <a:r>
              <a:rPr lang="zh-CN" altLang="en-US" sz="2000" kern="100" dirty="0">
                <a:latin typeface="华文行楷" panose="02010800040101010101" pitchFamily="2" charset="-122"/>
                <a:ea typeface="华文行楷" panose="02010800040101010101" pitchFamily="2" charset="-122"/>
              </a:rPr>
              <a:t>海口现代美居</a:t>
            </a:r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项目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B</a:t>
            </a:r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区   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109708.90m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baseline="30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355600"/>
            <a:r>
              <a:rPr lang="zh-CN" altLang="en-US" sz="2000" kern="100" dirty="0">
                <a:latin typeface="华文行楷" panose="02010800040101010101" pitchFamily="2" charset="-122"/>
                <a:ea typeface="华文行楷" panose="02010800040101010101" pitchFamily="2" charset="-122"/>
              </a:rPr>
              <a:t>海口现代美居</a:t>
            </a:r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项目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C</a:t>
            </a:r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区   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68886.20m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baseline="30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355600"/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现代美居生活物流园（二期）配套   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180318.05m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355600"/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文昌现代商贸物流园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A03</a:t>
            </a:r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办公综合体 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52212.00m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355600"/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现代美居项目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B</a:t>
            </a:r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区总部办公楼  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18080.00m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355600"/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喜盈门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【</a:t>
            </a:r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海口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】</a:t>
            </a:r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建材家居生活广场三期项目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25654.38m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355600"/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文昌现代文苑一期项目  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31265.50m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355600"/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文昌万利达商住楼  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7399.40m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355600"/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文昌现代豪庭一期项目  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20411m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355600"/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文昌现代豪庭二期项目  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36574.04m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355600"/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文昌超算中心项目  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22423.31m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355600"/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文昌马园村住宅项目  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16062.07m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355600"/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现代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.</a:t>
            </a:r>
            <a:r>
              <a:rPr lang="zh-CN" altLang="en-US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凤翔观邸三期项目（在建）   </a:t>
            </a:r>
            <a:r>
              <a:rPr lang="en-US" altLang="zh-CN" sz="2000" kern="1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170000.78m</a:t>
            </a:r>
            <a:r>
              <a:rPr lang="en-US" altLang="zh-CN" sz="2000" kern="100" baseline="30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000" kern="1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21B85D3E-23B3-44CA-8FD3-2E2E417BFD53}"/>
              </a:ext>
            </a:extLst>
          </p:cNvPr>
          <p:cNvSpPr/>
          <p:nvPr/>
        </p:nvSpPr>
        <p:spPr>
          <a:xfrm>
            <a:off x="-24680" y="296652"/>
            <a:ext cx="648072" cy="3096344"/>
          </a:xfrm>
          <a:custGeom>
            <a:avLst/>
            <a:gdLst>
              <a:gd name="connsiteX0" fmla="*/ 0 w 648072"/>
              <a:gd name="connsiteY0" fmla="*/ 0 h 3096344"/>
              <a:gd name="connsiteX1" fmla="*/ 252392 w 648072"/>
              <a:gd name="connsiteY1" fmla="*/ 0 h 3096344"/>
              <a:gd name="connsiteX2" fmla="*/ 395680 w 648072"/>
              <a:gd name="connsiteY2" fmla="*/ 0 h 3096344"/>
              <a:gd name="connsiteX3" fmla="*/ 648072 w 648072"/>
              <a:gd name="connsiteY3" fmla="*/ 0 h 3096344"/>
              <a:gd name="connsiteX4" fmla="*/ 648072 w 648072"/>
              <a:gd name="connsiteY4" fmla="*/ 252392 h 3096344"/>
              <a:gd name="connsiteX5" fmla="*/ 648072 w 648072"/>
              <a:gd name="connsiteY5" fmla="*/ 1152128 h 3096344"/>
              <a:gd name="connsiteX6" fmla="*/ 648072 w 648072"/>
              <a:gd name="connsiteY6" fmla="*/ 2843952 h 3096344"/>
              <a:gd name="connsiteX7" fmla="*/ 395680 w 648072"/>
              <a:gd name="connsiteY7" fmla="*/ 3096344 h 3096344"/>
              <a:gd name="connsiteX8" fmla="*/ 252392 w 648072"/>
              <a:gd name="connsiteY8" fmla="*/ 3096344 h 3096344"/>
              <a:gd name="connsiteX9" fmla="*/ 0 w 648072"/>
              <a:gd name="connsiteY9" fmla="*/ 2843952 h 3096344"/>
              <a:gd name="connsiteX10" fmla="*/ 0 w 648072"/>
              <a:gd name="connsiteY10" fmla="*/ 1152128 h 3096344"/>
              <a:gd name="connsiteX11" fmla="*/ 0 w 648072"/>
              <a:gd name="connsiteY11" fmla="*/ 252392 h 309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072" h="3096344">
                <a:moveTo>
                  <a:pt x="0" y="0"/>
                </a:moveTo>
                <a:lnTo>
                  <a:pt x="252392" y="0"/>
                </a:lnTo>
                <a:lnTo>
                  <a:pt x="395680" y="0"/>
                </a:lnTo>
                <a:lnTo>
                  <a:pt x="648072" y="0"/>
                </a:lnTo>
                <a:lnTo>
                  <a:pt x="648072" y="252392"/>
                </a:lnTo>
                <a:lnTo>
                  <a:pt x="648072" y="1152128"/>
                </a:lnTo>
                <a:lnTo>
                  <a:pt x="648072" y="2843952"/>
                </a:lnTo>
                <a:cubicBezTo>
                  <a:pt x="648072" y="2983344"/>
                  <a:pt x="535072" y="3096344"/>
                  <a:pt x="395680" y="3096344"/>
                </a:cubicBezTo>
                <a:lnTo>
                  <a:pt x="252392" y="3096344"/>
                </a:lnTo>
                <a:cubicBezTo>
                  <a:pt x="113000" y="3096344"/>
                  <a:pt x="0" y="2983344"/>
                  <a:pt x="0" y="2843952"/>
                </a:cubicBezTo>
                <a:lnTo>
                  <a:pt x="0" y="1152128"/>
                </a:lnTo>
                <a:lnTo>
                  <a:pt x="0" y="252392"/>
                </a:lnTo>
                <a:close/>
              </a:path>
            </a:pathLst>
          </a:custGeom>
          <a:solidFill>
            <a:srgbClr val="EF11C5">
              <a:alpha val="52000"/>
            </a:srgbClr>
          </a:solidFill>
          <a:ln>
            <a:noFill/>
          </a:ln>
          <a:effectLst>
            <a:outerShdw blurRad="127000" dist="1397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zh-CN" altLang="en-US" sz="4000" dirty="0">
                <a:latin typeface="华文行楷" panose="02010800040101010101" pitchFamily="2" charset="-122"/>
                <a:ea typeface="华文行楷" panose="02010800040101010101" pitchFamily="2" charset="-122"/>
              </a:rPr>
              <a:t>公司简介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DDBF4AF-8DC5-43CA-9257-B0C2CF8FED2C}"/>
              </a:ext>
            </a:extLst>
          </p:cNvPr>
          <p:cNvSpPr txBox="1"/>
          <p:nvPr/>
        </p:nvSpPr>
        <p:spPr>
          <a:xfrm>
            <a:off x="407167" y="62554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en-US" altLang="zh-CN" sz="3200" kern="100" dirty="0" smtClean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10</a:t>
            </a:r>
            <a:r>
              <a:rPr lang="zh-CN" altLang="en-US" sz="3200" kern="100" dirty="0" smtClean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年来</a:t>
            </a:r>
            <a:r>
              <a:rPr lang="zh-CN" altLang="en-US" sz="3200" kern="100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，我们</a:t>
            </a:r>
            <a:r>
              <a:rPr lang="zh-CN" altLang="zh-CN" sz="3200" kern="100" dirty="0">
                <a:solidFill>
                  <a:srgbClr val="EF11C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先后承建了</a:t>
            </a:r>
            <a:endParaRPr lang="en-US" altLang="zh-CN" sz="3200" kern="100" dirty="0">
              <a:solidFill>
                <a:srgbClr val="EF11C5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71C2BB5-6106-4734-A559-5BB5084E1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r="15595" b="11801"/>
          <a:stretch/>
        </p:blipFill>
        <p:spPr>
          <a:xfrm>
            <a:off x="7103710" y="714176"/>
            <a:ext cx="4896946" cy="4154984"/>
          </a:xfrm>
          <a:prstGeom prst="roundRect">
            <a:avLst>
              <a:gd name="adj" fmla="val 849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64E227B-4980-455F-A9E2-3C1781D35AC4}"/>
              </a:ext>
            </a:extLst>
          </p:cNvPr>
          <p:cNvSpPr txBox="1"/>
          <p:nvPr/>
        </p:nvSpPr>
        <p:spPr>
          <a:xfrm>
            <a:off x="8148027" y="505963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kern="100" dirty="0">
                <a:latin typeface="华文行楷" panose="02010800040101010101" pitchFamily="2" charset="-122"/>
                <a:ea typeface="华文行楷" panose="02010800040101010101" pitchFamily="2" charset="-122"/>
              </a:rPr>
              <a:t>喜盈门项目效果图</a:t>
            </a:r>
          </a:p>
        </p:txBody>
      </p:sp>
    </p:spTree>
    <p:extLst>
      <p:ext uri="{BB962C8B-B14F-4D97-AF65-F5344CB8AC3E}">
        <p14:creationId xmlns:p14="http://schemas.microsoft.com/office/powerpoint/2010/main" val="549614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514</Words>
  <Application>Microsoft Office PowerPoint</Application>
  <PresentationFormat>宽屏</PresentationFormat>
  <Paragraphs>47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华文行楷</vt:lpstr>
      <vt:lpstr>宋体</vt:lpstr>
      <vt:lpstr>微软雅黑</vt:lpstr>
      <vt:lpstr>Arial</vt:lpstr>
      <vt:lpstr>Calibri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dell</cp:lastModifiedBy>
  <cp:revision>273</cp:revision>
  <dcterms:created xsi:type="dcterms:W3CDTF">2016-04-14T03:39:00Z</dcterms:created>
  <dcterms:modified xsi:type="dcterms:W3CDTF">2023-03-17T02:49:42Z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